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4" r:id="rId5"/>
    <p:sldId id="258" r:id="rId6"/>
    <p:sldId id="259" r:id="rId7"/>
    <p:sldId id="260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FF"/>
    <a:srgbClr val="0000F2"/>
    <a:srgbClr val="0000B4"/>
    <a:srgbClr val="0000CC"/>
    <a:srgbClr val="040796"/>
    <a:srgbClr val="3366FF"/>
    <a:srgbClr val="000066"/>
    <a:srgbClr val="0000FF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94658" autoAdjust="0"/>
  </p:normalViewPr>
  <p:slideViewPr>
    <p:cSldViewPr>
      <p:cViewPr varScale="1">
        <p:scale>
          <a:sx n="65" d="100"/>
          <a:sy n="65" d="100"/>
        </p:scale>
        <p:origin x="-11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 sz="7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1143000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5257800"/>
          </a:xfrm>
        </p:spPr>
        <p:txBody>
          <a:bodyPr/>
          <a:lstStyle>
            <a:lvl1pPr>
              <a:buFont typeface="Wingdings 2" pitchFamily="18" charset="2"/>
              <a:buChar char="ê"/>
              <a:defRPr sz="5400">
                <a:solidFill>
                  <a:schemeClr val="bg1"/>
                </a:solidFill>
              </a:defRPr>
            </a:lvl1pPr>
            <a:lvl2pPr>
              <a:buFont typeface="Wingdings" pitchFamily="2" charset="2"/>
              <a:buChar char="§"/>
              <a:defRPr sz="4800">
                <a:solidFill>
                  <a:schemeClr val="bg1"/>
                </a:solidFill>
              </a:defRPr>
            </a:lvl2pPr>
            <a:lvl3pPr>
              <a:buFont typeface="Arial" pitchFamily="34" charset="0"/>
              <a:buChar char="•"/>
              <a:defRPr sz="4400">
                <a:solidFill>
                  <a:schemeClr val="bg1"/>
                </a:solidFill>
              </a:defRPr>
            </a:lvl3pPr>
            <a:lvl4pPr>
              <a:defRPr sz="4000">
                <a:solidFill>
                  <a:schemeClr val="bg1"/>
                </a:solidFill>
              </a:defRPr>
            </a:lvl4pPr>
            <a:lvl5pPr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rgbClr val="2929FF"/>
            </a:gs>
            <a:gs pos="100000">
              <a:srgbClr val="0000B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6858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2723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1D36F38-6437-4AD5-BBF8-87E0B22F5F75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2B0774-177A-4391-8B40-7D472EA38D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60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ê"/>
        <a:defRPr sz="4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4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32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ec.ednet.ns.ca/staff/What%20is%20Backward%20Design%20etc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clear.msu.edu/clear/index.php" TargetMode="External"/><Relationship Id="rId3" Type="http://schemas.openxmlformats.org/officeDocument/2006/relationships/image" Target="../media/image6.gif"/><Relationship Id="rId7" Type="http://schemas.openxmlformats.org/officeDocument/2006/relationships/image" Target="../media/image8.png"/><Relationship Id="rId2" Type="http://schemas.openxmlformats.org/officeDocument/2006/relationships/hyperlink" Target="http://softchal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hyperlink" Target="http://learningcanbefun.wikispaces.com/Web2.0" TargetMode="Externa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3wrY0OfHVbvVZCKP89mP5vCIngBYLjVwRYV1bWbhHs8/edit?hl=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2575"/>
            <a:ext cx="7772400" cy="1927225"/>
          </a:xfrm>
        </p:spPr>
        <p:txBody>
          <a:bodyPr/>
          <a:lstStyle/>
          <a:p>
            <a:r>
              <a:rPr lang="en-US" dirty="0" smtClean="0"/>
              <a:t>Creating YOUR Online Presence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14800"/>
            <a:ext cx="9144000" cy="2743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Bridget Robinson</a:t>
            </a:r>
          </a:p>
          <a:p>
            <a:r>
              <a:rPr lang="en-US" b="1" dirty="0" smtClean="0"/>
              <a:t>Mary Pavish</a:t>
            </a:r>
          </a:p>
          <a:p>
            <a:r>
              <a:rPr lang="en-US" dirty="0" smtClean="0"/>
              <a:t>Clear Creek ISD </a:t>
            </a:r>
          </a:p>
          <a:p>
            <a:r>
              <a:rPr lang="en-US" dirty="0" smtClean="0"/>
              <a:t>Technology Integration Specialists</a:t>
            </a:r>
            <a:endParaRPr lang="en-US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 r="3333"/>
          <a:stretch>
            <a:fillRect/>
          </a:stretch>
        </p:blipFill>
        <p:spPr bwMode="auto">
          <a:xfrm>
            <a:off x="3657600" y="2438400"/>
            <a:ext cx="1676400" cy="162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Mood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46321">
            <a:off x="484569" y="3055749"/>
            <a:ext cx="2650429" cy="609600"/>
          </a:xfrm>
          <a:prstGeom prst="rect">
            <a:avLst/>
          </a:prstGeom>
          <a:noFill/>
        </p:spPr>
      </p:pic>
      <p:pic>
        <p:nvPicPr>
          <p:cNvPr id="6" name="Picture 5" descr="school-distric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897974">
            <a:off x="5934902" y="3152269"/>
            <a:ext cx="2693014" cy="876500"/>
          </a:xfrm>
          <a:prstGeom prst="rect">
            <a:avLst/>
          </a:prstGeom>
          <a:ln w="53975">
            <a:solidFill>
              <a:schemeClr val="accent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Have The Ap</a:t>
            </a:r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399"/>
            <a:ext cx="8229600" cy="4343401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Rate our session!</a:t>
            </a:r>
            <a:endParaRPr lang="en-US" dirty="0"/>
          </a:p>
        </p:txBody>
      </p:sp>
      <p:pic>
        <p:nvPicPr>
          <p:cNvPr id="22531" name="Picture 3" descr="C:\Documents and Settings\bschimar\Local Settings\Temporary Internet Files\Content.IE5\2NKPBDKZ\MC90044136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267200"/>
            <a:ext cx="1752600" cy="1752600"/>
          </a:xfrm>
          <a:prstGeom prst="rect">
            <a:avLst/>
          </a:prstGeom>
          <a:noFill/>
        </p:spPr>
      </p:pic>
      <p:pic>
        <p:nvPicPr>
          <p:cNvPr id="6" name="Picture 3" descr="C:\Documents and Settings\bschimar\Local Settings\Temporary Internet Files\Content.IE5\2NKPBDKZ\MC90044136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267200"/>
            <a:ext cx="1752600" cy="1752600"/>
          </a:xfrm>
          <a:prstGeom prst="rect">
            <a:avLst/>
          </a:prstGeom>
          <a:noFill/>
        </p:spPr>
      </p:pic>
      <p:pic>
        <p:nvPicPr>
          <p:cNvPr id="7" name="Picture 3" descr="C:\Documents and Settings\bschimar\Local Settings\Temporary Internet Files\Content.IE5\2NKPBDKZ\MC90044136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267200"/>
            <a:ext cx="1752600" cy="1752600"/>
          </a:xfrm>
          <a:prstGeom prst="rect">
            <a:avLst/>
          </a:prstGeom>
          <a:noFill/>
        </p:spPr>
      </p:pic>
      <p:pic>
        <p:nvPicPr>
          <p:cNvPr id="8" name="Picture 3" descr="C:\Documents and Settings\bschimar\Local Settings\Temporary Internet Files\Content.IE5\2NKPBDKZ\MC90044136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267200"/>
            <a:ext cx="1752600" cy="1752600"/>
          </a:xfrm>
          <a:prstGeom prst="rect">
            <a:avLst/>
          </a:prstGeom>
          <a:noFill/>
        </p:spPr>
      </p:pic>
      <p:pic>
        <p:nvPicPr>
          <p:cNvPr id="10" name="Picture 3" descr="C:\Documents and Settings\bschimar\Local Settings\Temporary Internet Files\Content.IE5\2NKPBDKZ\MC90044136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2672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Virtual vs. Hybrid</a:t>
            </a:r>
          </a:p>
          <a:p>
            <a:r>
              <a:rPr lang="en-US" dirty="0" smtClean="0"/>
              <a:t>Organization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Grading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10200" y="3352800"/>
            <a:ext cx="3048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Huh???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Structure - Organize &amp; 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What </a:t>
            </a:r>
            <a:r>
              <a:rPr lang="en-US" dirty="0"/>
              <a:t>outcome do you want? </a:t>
            </a:r>
            <a:r>
              <a:rPr lang="en-US" dirty="0" smtClean="0"/>
              <a:t>- “Backwards by Design” - </a:t>
            </a:r>
            <a:r>
              <a:rPr lang="en-US" u="sng" dirty="0" smtClean="0">
                <a:hlinkClick r:id="rId2"/>
              </a:rPr>
              <a:t>What is Backwards Design</a:t>
            </a:r>
            <a:r>
              <a:rPr lang="en-US" u="sng" dirty="0" smtClean="0">
                <a:hlinkClick r:id="rId2"/>
              </a:rPr>
              <a:t>?</a:t>
            </a:r>
            <a:endParaRPr lang="en-US" u="sng" dirty="0" smtClean="0"/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Wiggins &amp; </a:t>
            </a:r>
            <a:r>
              <a:rPr lang="en-US" dirty="0" err="1" smtClean="0">
                <a:solidFill>
                  <a:srgbClr val="FFFF00"/>
                </a:solidFill>
              </a:rPr>
              <a:t>McTigue</a:t>
            </a:r>
            <a:endParaRPr lang="en-US" dirty="0">
              <a:solidFill>
                <a:srgbClr val="FFFF00"/>
              </a:solidFill>
            </a:endParaRPr>
          </a:p>
          <a:p>
            <a:pPr lvl="1" fontAlgn="base"/>
            <a:r>
              <a:rPr lang="en-US" dirty="0" smtClean="0"/>
              <a:t>Scope </a:t>
            </a:r>
            <a:r>
              <a:rPr lang="en-US" dirty="0"/>
              <a:t>&amp; </a:t>
            </a:r>
            <a:r>
              <a:rPr lang="en-US" dirty="0" smtClean="0"/>
              <a:t>Sequence.</a:t>
            </a:r>
            <a:endParaRPr lang="en-US" dirty="0"/>
          </a:p>
          <a:p>
            <a:pPr lvl="1" fontAlgn="base"/>
            <a:r>
              <a:rPr lang="en-US" dirty="0"/>
              <a:t>ADA </a:t>
            </a:r>
            <a:r>
              <a:rPr lang="en-US" dirty="0" smtClean="0"/>
              <a:t>Compliance.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r>
              <a:rPr lang="en-US" dirty="0" smtClean="0"/>
              <a:t>Expectations </a:t>
            </a:r>
          </a:p>
          <a:p>
            <a:r>
              <a:rPr lang="en-US" dirty="0" smtClean="0"/>
              <a:t>Scope </a:t>
            </a:r>
            <a:r>
              <a:rPr lang="en-US" dirty="0" smtClean="0"/>
              <a:t>&amp; </a:t>
            </a:r>
            <a:r>
              <a:rPr lang="en-US" dirty="0" smtClean="0"/>
              <a:t>Sequence/Pacing</a:t>
            </a:r>
          </a:p>
          <a:p>
            <a:r>
              <a:rPr lang="en-US" dirty="0" smtClean="0"/>
              <a:t>Accountability</a:t>
            </a:r>
          </a:p>
          <a:p>
            <a:r>
              <a:rPr lang="en-US" dirty="0" smtClean="0"/>
              <a:t>Consistency</a:t>
            </a:r>
          </a:p>
          <a:p>
            <a:r>
              <a:rPr lang="en-US" dirty="0" smtClean="0"/>
              <a:t>Email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21236076">
            <a:off x="3213582" y="5644575"/>
            <a:ext cx="591282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err="1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n Unfortunate Event" pitchFamily="18" charset="0"/>
              </a:rPr>
              <a:t>Txtblaster</a:t>
            </a:r>
            <a:endParaRPr lang="en-US" sz="3600" b="1" cap="none" spc="0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  <a:latin typeface="An Unfortunate Even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Backwards Design </a:t>
            </a:r>
          </a:p>
          <a:p>
            <a:r>
              <a:rPr lang="en-US" dirty="0" smtClean="0"/>
              <a:t>Rubrics</a:t>
            </a:r>
          </a:p>
          <a:p>
            <a:r>
              <a:rPr lang="en-US" dirty="0" smtClean="0"/>
              <a:t>Posted due dates</a:t>
            </a:r>
          </a:p>
          <a:p>
            <a:r>
              <a:rPr lang="en-US" dirty="0" smtClean="0"/>
              <a:t>Email/posted reminders</a:t>
            </a:r>
            <a:endParaRPr lang="en-US" dirty="0"/>
          </a:p>
        </p:txBody>
      </p:sp>
      <p:pic>
        <p:nvPicPr>
          <p:cNvPr id="6147" name="Picture 3" descr="C:\Documents and Settings\bschimar\Local Settings\Temporary Internet Files\Content.IE5\BK4MFV3J\MC9000886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295400"/>
            <a:ext cx="1566367" cy="1768450"/>
          </a:xfrm>
          <a:prstGeom prst="rect">
            <a:avLst/>
          </a:prstGeom>
          <a:noFill/>
        </p:spPr>
      </p:pic>
      <p:pic>
        <p:nvPicPr>
          <p:cNvPr id="6150" name="Picture 6" descr="C:\Documents and Settings\bschimar\Local Settings\Temporary Internet Files\Content.IE5\7D7YTC1J\MC90008862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95600"/>
            <a:ext cx="1489558" cy="1767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5400" dirty="0" smtClean="0"/>
              <a:t>Interactive Course Materials</a:t>
            </a:r>
            <a:endParaRPr lang="en-US" sz="5400" dirty="0"/>
          </a:p>
        </p:txBody>
      </p:sp>
      <p:pic>
        <p:nvPicPr>
          <p:cNvPr id="4" name="Content Placeholder 3" descr="softchalk.gif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201638"/>
            <a:ext cx="1600200" cy="1693962"/>
          </a:xfrm>
        </p:spPr>
      </p:pic>
      <p:sp>
        <p:nvSpPr>
          <p:cNvPr id="5" name="Rectangle 4"/>
          <p:cNvSpPr/>
          <p:nvPr/>
        </p:nvSpPr>
        <p:spPr>
          <a:xfrm>
            <a:off x="228600" y="2895600"/>
            <a:ext cx="4495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+mj-lt"/>
                <a:hlinkClick r:id="rId2"/>
              </a:rPr>
              <a:t>Free 30 Day Trial</a:t>
            </a:r>
            <a:endParaRPr lang="en-US" sz="1600" b="1" dirty="0" smtClean="0">
              <a:latin typeface="+mj-lt"/>
            </a:endParaRPr>
          </a:p>
          <a:p>
            <a:r>
              <a:rPr lang="en-US" sz="1600" dirty="0" err="1" smtClean="0">
                <a:hlinkClick r:id="" action="ppaction://hlinkfile"/>
              </a:rPr>
              <a:t>SoftChalk</a:t>
            </a:r>
            <a:r>
              <a:rPr lang="en-US" sz="1600" dirty="0" smtClean="0">
                <a:hlinkClick r:id="" action="ppaction://hlinkfile"/>
              </a:rPr>
              <a:t> 6 w/ CONNECT</a:t>
            </a:r>
            <a:endParaRPr lang="en-US" sz="1600" dirty="0" smtClean="0"/>
          </a:p>
          <a:p>
            <a:r>
              <a:rPr lang="en-US" sz="1600" dirty="0" smtClean="0">
                <a:hlinkClick r:id="" action="ppaction://hlinkfile"/>
              </a:rPr>
              <a:t>Easily </a:t>
            </a:r>
            <a:r>
              <a:rPr lang="en-US" sz="1600" dirty="0" smtClean="0">
                <a:hlinkClick r:id="" action="ppaction://hlinkfile"/>
              </a:rPr>
              <a:t>deliver effective e-learning</a:t>
            </a:r>
            <a:endParaRPr lang="en-US" sz="1600" dirty="0" smtClean="0"/>
          </a:p>
          <a:p>
            <a:r>
              <a:rPr lang="en-US" sz="1600" dirty="0" smtClean="0">
                <a:hlinkClick r:id="" action="ppaction://hlinkfile"/>
              </a:rPr>
              <a:t>Keep your students </a:t>
            </a:r>
            <a:r>
              <a:rPr lang="en-US" sz="1600" dirty="0" smtClean="0">
                <a:hlinkClick r:id="" action="ppaction://hlinkfile"/>
              </a:rPr>
              <a:t>engaged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905000" y="914400"/>
            <a:ext cx="8077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 2" pitchFamily="18" charset="2"/>
              <a:buChar char="ê"/>
              <a:tabLst/>
              <a:defRPr/>
            </a:pPr>
            <a:r>
              <a:rPr lang="en-US" sz="4800" kern="0" dirty="0" smtClean="0">
                <a:solidFill>
                  <a:schemeClr val="bg1"/>
                </a:solidFill>
              </a:rPr>
              <a:t>Address various learning styles!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web_2.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658" y="5029200"/>
            <a:ext cx="8617742" cy="1650444"/>
          </a:xfrm>
          <a:prstGeom prst="rect">
            <a:avLst/>
          </a:prstGeom>
          <a:noFill/>
        </p:spPr>
      </p:pic>
      <p:pic>
        <p:nvPicPr>
          <p:cNvPr id="12" name="Picture 11" descr="school-distric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3810000"/>
            <a:ext cx="2693014" cy="876500"/>
          </a:xfrm>
          <a:prstGeom prst="rect">
            <a:avLst/>
          </a:prstGeom>
          <a:ln w="53975">
            <a:solidFill>
              <a:schemeClr val="accent3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152400" y="4038600"/>
            <a:ext cx="5337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llpark" pitchFamily="2" charset="0"/>
              </a:rPr>
              <a:t>Discussion Boards</a:t>
            </a:r>
            <a:endParaRPr lang="en-US" sz="5400" b="1" cap="none" spc="0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  <a:latin typeface="Ballpark" pitchFamily="2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56082">
            <a:off x="5739536" y="1980749"/>
            <a:ext cx="29718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90800" y="2438400"/>
            <a:ext cx="30003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 rot="20947427">
            <a:off x="3358284" y="2988776"/>
            <a:ext cx="591282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Virtual </a:t>
            </a:r>
            <a:r>
              <a:rPr lang="en-US" sz="4800" b="1" dirty="0" err="1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Vocab</a:t>
            </a:r>
            <a:r>
              <a:rPr lang="en-US" sz="48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Cards</a:t>
            </a:r>
            <a:endParaRPr lang="en-US" sz="4800" b="1" cap="none" spc="0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Interactivity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Addresses various learning styles</a:t>
            </a:r>
          </a:p>
          <a:p>
            <a:r>
              <a:rPr lang="en-US" dirty="0" smtClean="0"/>
              <a:t>Create a Community!!!</a:t>
            </a:r>
          </a:p>
          <a:p>
            <a:r>
              <a:rPr lang="en-US" dirty="0" smtClean="0"/>
              <a:t>Projects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C:\Documents and Settings\bschimar\Local Settings\Temporary Internet Files\Content.IE5\7D7YTC1J\MC9002380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295400"/>
            <a:ext cx="1752600" cy="1803511"/>
          </a:xfrm>
          <a:prstGeom prst="rect">
            <a:avLst/>
          </a:prstGeom>
          <a:noFill/>
        </p:spPr>
      </p:pic>
      <p:pic>
        <p:nvPicPr>
          <p:cNvPr id="4099" name="Picture 3" descr="C:\Documents and Settings\bschimar\Local Settings\Temporary Internet Files\Content.IE5\7D7YTC1J\MC90019933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962400"/>
            <a:ext cx="3048000" cy="2869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Gange’s</a:t>
            </a:r>
            <a:r>
              <a:rPr lang="en-US" dirty="0" smtClean="0"/>
              <a:t> 9 Events of Instruction</a:t>
            </a:r>
          </a:p>
          <a:p>
            <a:r>
              <a:rPr lang="en-US" dirty="0" smtClean="0"/>
              <a:t>Madeline Hunter</a:t>
            </a:r>
          </a:p>
          <a:p>
            <a:r>
              <a:rPr lang="en-US" dirty="0" err="1" smtClean="0"/>
              <a:t>Marzano</a:t>
            </a:r>
            <a:endParaRPr lang="en-US" dirty="0" smtClean="0"/>
          </a:p>
          <a:p>
            <a:r>
              <a:rPr lang="en-US" dirty="0" smtClean="0"/>
              <a:t>Phil </a:t>
            </a:r>
            <a:r>
              <a:rPr lang="en-US" dirty="0" err="1" smtClean="0"/>
              <a:t>Schlecty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docs.google.com/document/d/13wrY0OfHVbvVZCKP89mP5vCIngBYLjVwRYV1bWbhHs8/edit?hl=en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ear Horizons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D1D1EF"/>
      </a:hlink>
      <a:folHlink>
        <a:srgbClr val="D1D1EF"/>
      </a:folHlink>
    </a:clrScheme>
    <a:fontScheme name="Bridget">
      <a:majorFont>
        <a:latin typeface="Berlin Sans FB Dem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Clear Horizons</Template>
  <TotalTime>1184</TotalTime>
  <Words>146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Clear Horizons</vt:lpstr>
      <vt:lpstr>Creating YOUR Online Presence</vt:lpstr>
      <vt:lpstr>Development  WHAT?</vt:lpstr>
      <vt:lpstr>Structure - Organize &amp; Plan </vt:lpstr>
      <vt:lpstr>Communication</vt:lpstr>
      <vt:lpstr>Assessment</vt:lpstr>
      <vt:lpstr>Interactive Course Materials</vt:lpstr>
      <vt:lpstr>Student Interactivity</vt:lpstr>
      <vt:lpstr>Instructional Strategies</vt:lpstr>
      <vt:lpstr>Presentation Updates</vt:lpstr>
      <vt:lpstr>If You Have The App</vt:lpstr>
    </vt:vector>
  </TitlesOfParts>
  <Company>Clear Creek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YOUR Online Presence</dc:title>
  <dc:creator>Bridget Schimara Robinson</dc:creator>
  <cp:lastModifiedBy>Bridget Schimara Robinson</cp:lastModifiedBy>
  <cp:revision>83</cp:revision>
  <dcterms:created xsi:type="dcterms:W3CDTF">2011-02-07T21:00:56Z</dcterms:created>
  <dcterms:modified xsi:type="dcterms:W3CDTF">2011-02-10T15:59:05Z</dcterms:modified>
</cp:coreProperties>
</file>